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69" r:id="rId3"/>
    <p:sldId id="312" r:id="rId4"/>
    <p:sldId id="313" r:id="rId5"/>
    <p:sldId id="314" r:id="rId6"/>
    <p:sldId id="315" r:id="rId7"/>
    <p:sldId id="316" r:id="rId8"/>
    <p:sldId id="317" r:id="rId9"/>
    <p:sldId id="259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95A2"/>
    <a:srgbClr val="9C8DAF"/>
    <a:srgbClr val="989194"/>
    <a:srgbClr val="E3E7F2"/>
    <a:srgbClr val="7286B8"/>
    <a:srgbClr val="6C7DB1"/>
    <a:srgbClr val="9AA9C0"/>
    <a:srgbClr val="CA92C4"/>
    <a:srgbClr val="A2C7DA"/>
    <a:srgbClr val="C8BBA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2C7944-6544-476A-93BD-1077A7F0263B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AF7DAD-1097-4F53-9358-45412894A7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273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7D0A82-D483-453B-8102-767CD2569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009C9E-8C7E-404A-823A-9ED17278CD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C3C82A-F4F7-48BB-BC68-B22D3951F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412C3F-0F59-4F69-B7A9-A7611707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EBA2B6-9245-4D49-BD98-5C04AA074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288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6322A-BCEA-4E6F-9A38-3E4D75412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C33D2C-5CBD-4539-9966-D22ABF091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3B8298-ADF1-4615-89C9-83BA74852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0575D-7675-475C-9371-00DE5482C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ACC08B-6128-4D53-932D-3052331CD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368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EC1F50-3BF1-4317-A85B-C04BB7B678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A03605-0AAE-4F30-A505-5BBB2C7FB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4628B2-9119-4902-97F5-9F059FE4A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378140-F929-4597-929D-D7FB57F5E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2DA344-B855-4C41-A121-AF188928A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639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77C16-8482-4693-A47D-57363DD1E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175CFF-EA4E-4737-9512-A87C7F416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66E91B-8534-4591-9564-07C36F8BC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FF5936-5259-47B8-9A66-8792BB0D2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28FAB7-0042-4C2D-9A84-D48BEF2D1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875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0131D0-93B5-401D-AC31-297E2C254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564B59-1283-41CE-9D24-9F7682CB1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AB631-CF96-442F-9135-B84D66AC8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91C4CB-7BDC-4C6C-A7C4-97D81EF72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65AEA1-E28A-476F-9B3C-D057FB741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346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986CCC-52A9-40C6-A1CA-770648F2A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196B46-62C0-4C83-9BBB-AE4423324F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672646-36D6-4A9C-BFDD-29E431802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E33C6E-936C-4B34-A5F0-233FA7C67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4E96CF-F339-402F-B647-37394C26C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BB233A-3018-4848-9DF5-2A86F4A1F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658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32E4AC-D819-4029-BAFB-2E38C8CF3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C2562C-DC2F-4920-9444-7E42825ED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59428E-086C-4681-A482-E5BF02701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55746D-2351-4568-9D21-CB74293AED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41FD2E2-EED2-43C6-B409-684C14DE2D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746D30-E1BB-454D-BFCC-FC1BE348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37BDBD-6D89-4481-B68F-6188A8633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406826-ADC3-414B-A05F-6CE8791CD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868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FA5423-4F77-4004-91A4-54B875E7A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77ADB5-0D03-4BC3-A80A-7F5950256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AC7DA00-9407-4DF7-A4E6-7246A90F4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4B1F9B-1BC3-47D4-B4EF-19F345F0A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682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497B08-7D82-41E3-B2A8-8B980C20D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D5526E-C328-4844-AC92-0FF7749B9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2FA6C5-2875-45F4-AEB0-6852C91E0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14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845F2-9BD2-4E69-B78C-3ECB1B8BE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B0D260-BA7D-41F7-BB8E-CCE20ABBE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792614-EDBF-4DB3-AA89-A01C5388D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9F70BD-F0EE-4246-900B-B50EF4092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A00FF8-DAEA-41AB-847D-9756D89D1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56B4B2-1303-4F8F-B02E-1AFF6CB1F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879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C87810-AD2A-48B6-87B3-151724523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F0DE20-0CAD-4BEE-B809-9DB43DE2C6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DF2796-B956-4354-A0C2-716E524BC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800BDB-083E-4F65-AC22-DE6D3D64B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598EEE-673C-41CD-8312-A1DB066A5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086EA-923A-43B6-8A44-08379F5F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108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E6C03E-F806-483D-94FB-8DE4E05BD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D579FB-4E06-406A-8B2E-EB3887B82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83B1B-33F6-41AF-BA0B-FD3EB0B4A4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6936A-5CAA-4D30-9E0C-3B6082CD7044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E41D3-FDD6-4C2F-B69D-C47B21A8CC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496E50-66C0-4C98-849E-676F33BA1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8507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1A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34DB805-74E9-4DAC-A95B-7629DF7AF3A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FD67AFD-0B94-4F92-BA6D-FB984844FEC5}"/>
              </a:ext>
            </a:extLst>
          </p:cNvPr>
          <p:cNvSpPr txBox="1"/>
          <p:nvPr/>
        </p:nvSpPr>
        <p:spPr>
          <a:xfrm>
            <a:off x="1828799" y="2010898"/>
            <a:ext cx="71052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spc="-300" dirty="0">
                <a:solidFill>
                  <a:schemeClr val="bg1"/>
                </a:solidFill>
              </a:rPr>
              <a:t>3</a:t>
            </a:r>
            <a:r>
              <a:rPr lang="ko-KR" altLang="en-US" sz="4400" b="1" spc="-300" dirty="0">
                <a:solidFill>
                  <a:schemeClr val="bg1"/>
                </a:solidFill>
              </a:rPr>
              <a:t>조 </a:t>
            </a:r>
            <a:r>
              <a:rPr lang="en-US" altLang="ko-KR" sz="4400" b="1" spc="-300" dirty="0">
                <a:solidFill>
                  <a:schemeClr val="bg1"/>
                </a:solidFill>
              </a:rPr>
              <a:t>System out</a:t>
            </a:r>
          </a:p>
          <a:p>
            <a:r>
              <a:rPr lang="ko-KR" altLang="en-US" sz="4400" b="1" spc="-300" dirty="0">
                <a:solidFill>
                  <a:schemeClr val="bg1"/>
                </a:solidFill>
              </a:rPr>
              <a:t>회사 웹페이지 개발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F783CA3-7DA0-435D-871A-C3B2F63D42E4}"/>
              </a:ext>
            </a:extLst>
          </p:cNvPr>
          <p:cNvCxnSpPr>
            <a:cxnSpLocks/>
          </p:cNvCxnSpPr>
          <p:nvPr/>
        </p:nvCxnSpPr>
        <p:spPr>
          <a:xfrm>
            <a:off x="1922803" y="2734173"/>
            <a:ext cx="60633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B4D3BF4-7099-4139-8321-EEB0429E1B3B}"/>
              </a:ext>
            </a:extLst>
          </p:cNvPr>
          <p:cNvSpPr txBox="1"/>
          <p:nvPr/>
        </p:nvSpPr>
        <p:spPr>
          <a:xfrm>
            <a:off x="10941447" y="4911282"/>
            <a:ext cx="1250553" cy="1946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이정화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김영빈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 err="1">
                <a:solidFill>
                  <a:schemeClr val="bg1"/>
                </a:solidFill>
              </a:rPr>
              <a:t>이호형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정성현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 err="1">
                <a:solidFill>
                  <a:schemeClr val="bg1"/>
                </a:solidFill>
              </a:rPr>
              <a:t>황은솔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480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1614D57-0AE3-42C6-B919-19B19BA816E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28B89C7-1FCB-4BBA-8C29-892652F6777A}"/>
              </a:ext>
            </a:extLst>
          </p:cNvPr>
          <p:cNvSpPr/>
          <p:nvPr/>
        </p:nvSpPr>
        <p:spPr>
          <a:xfrm>
            <a:off x="0" y="4483572"/>
            <a:ext cx="12192000" cy="241808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9DF563-2853-4F52-868B-7F0EE3188353}"/>
              </a:ext>
            </a:extLst>
          </p:cNvPr>
          <p:cNvSpPr txBox="1"/>
          <p:nvPr/>
        </p:nvSpPr>
        <p:spPr>
          <a:xfrm>
            <a:off x="441489" y="370253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목차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CB9142D0-D269-4CC4-9C26-EA36D7BAFA39}"/>
              </a:ext>
            </a:extLst>
          </p:cNvPr>
          <p:cNvGrpSpPr/>
          <p:nvPr/>
        </p:nvGrpSpPr>
        <p:grpSpPr>
          <a:xfrm>
            <a:off x="2050893" y="5207340"/>
            <a:ext cx="1071412" cy="466731"/>
            <a:chOff x="355600" y="4790454"/>
            <a:chExt cx="1071412" cy="46673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8A4D4E7-2965-4761-AF87-D2532595652E}"/>
                </a:ext>
              </a:extLst>
            </p:cNvPr>
            <p:cNvSpPr txBox="1"/>
            <p:nvPr/>
          </p:nvSpPr>
          <p:spPr>
            <a:xfrm>
              <a:off x="355600" y="4795520"/>
              <a:ext cx="44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7A95A2"/>
                  </a:solidFill>
                  <a:latin typeface="+mn-ea"/>
                </a:rPr>
                <a:t>1.</a:t>
              </a:r>
              <a:endParaRPr lang="ko-KR" altLang="en-US" sz="2400" b="1" dirty="0">
                <a:solidFill>
                  <a:srgbClr val="7A95A2"/>
                </a:solidFill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CA1BC7B-2EED-4377-A5E4-AA13D3CD2544}"/>
                </a:ext>
              </a:extLst>
            </p:cNvPr>
            <p:cNvSpPr txBox="1"/>
            <p:nvPr/>
          </p:nvSpPr>
          <p:spPr>
            <a:xfrm>
              <a:off x="703737" y="4790454"/>
              <a:ext cx="7232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spc="-300" dirty="0">
                  <a:solidFill>
                    <a:srgbClr val="7A95A2"/>
                  </a:solidFill>
                </a:rPr>
                <a:t>주제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932248A-9ACE-4DD3-8353-DEEF9B170FCF}"/>
              </a:ext>
            </a:extLst>
          </p:cNvPr>
          <p:cNvSpPr txBox="1"/>
          <p:nvPr/>
        </p:nvSpPr>
        <p:spPr>
          <a:xfrm>
            <a:off x="2123799" y="5755270"/>
            <a:ext cx="1545936" cy="3752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rgbClr val="7A95A2"/>
                </a:solidFill>
              </a:rPr>
              <a:t>주제 선정 이유</a:t>
            </a:r>
            <a:endParaRPr lang="en-US" altLang="ko-KR" sz="1400" b="1" dirty="0">
              <a:solidFill>
                <a:srgbClr val="7A95A2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52FC6A-0FD8-4FB5-8C21-C074FD11921E}"/>
              </a:ext>
            </a:extLst>
          </p:cNvPr>
          <p:cNvGrpSpPr/>
          <p:nvPr/>
        </p:nvGrpSpPr>
        <p:grpSpPr>
          <a:xfrm>
            <a:off x="4765878" y="5211265"/>
            <a:ext cx="1656508" cy="466731"/>
            <a:chOff x="355600" y="4790454"/>
            <a:chExt cx="1656508" cy="46673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F66E72D-60D5-44AC-8137-DA51077B8F07}"/>
                </a:ext>
              </a:extLst>
            </p:cNvPr>
            <p:cNvSpPr txBox="1"/>
            <p:nvPr/>
          </p:nvSpPr>
          <p:spPr>
            <a:xfrm>
              <a:off x="355600" y="4795520"/>
              <a:ext cx="44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7A95A2"/>
                  </a:solidFill>
                  <a:latin typeface="+mn-ea"/>
                </a:rPr>
                <a:t>2.</a:t>
              </a:r>
              <a:endParaRPr lang="ko-KR" altLang="en-US" sz="2400" b="1" dirty="0">
                <a:solidFill>
                  <a:srgbClr val="7A95A2"/>
                </a:solidFill>
                <a:latin typeface="+mn-ea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CA95273-8DA6-44EE-8C7E-47D309BA17C9}"/>
                </a:ext>
              </a:extLst>
            </p:cNvPr>
            <p:cNvSpPr txBox="1"/>
            <p:nvPr/>
          </p:nvSpPr>
          <p:spPr>
            <a:xfrm>
              <a:off x="703737" y="4790454"/>
              <a:ext cx="13083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spc="-300" dirty="0">
                  <a:solidFill>
                    <a:srgbClr val="7A95A2"/>
                  </a:solidFill>
                </a:rPr>
                <a:t>벤치 마킹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23BCD58-02AE-4570-9923-B02578C7DF2B}"/>
              </a:ext>
            </a:extLst>
          </p:cNvPr>
          <p:cNvSpPr txBox="1"/>
          <p:nvPr/>
        </p:nvSpPr>
        <p:spPr>
          <a:xfrm>
            <a:off x="4892853" y="5750204"/>
            <a:ext cx="1137171" cy="3752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82563" indent="-18256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rgbClr val="7A95A2"/>
                </a:solidFill>
              </a:rPr>
              <a:t>총 장단점</a:t>
            </a:r>
            <a:endParaRPr lang="en-US" altLang="ko-KR" sz="1400" b="1" dirty="0">
              <a:solidFill>
                <a:srgbClr val="7A95A2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E9758AB-CB58-47FF-9853-D0B05DCA700F}"/>
              </a:ext>
            </a:extLst>
          </p:cNvPr>
          <p:cNvGrpSpPr/>
          <p:nvPr/>
        </p:nvGrpSpPr>
        <p:grpSpPr>
          <a:xfrm>
            <a:off x="7698342" y="5206199"/>
            <a:ext cx="1925813" cy="466731"/>
            <a:chOff x="355600" y="4790454"/>
            <a:chExt cx="1925813" cy="466731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8F32142-0DA3-4D2E-8488-FCCC09E93A27}"/>
                </a:ext>
              </a:extLst>
            </p:cNvPr>
            <p:cNvSpPr txBox="1"/>
            <p:nvPr/>
          </p:nvSpPr>
          <p:spPr>
            <a:xfrm>
              <a:off x="355600" y="4795520"/>
              <a:ext cx="44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7A95A2"/>
                  </a:solidFill>
                  <a:latin typeface="+mn-ea"/>
                </a:rPr>
                <a:t>3.</a:t>
              </a:r>
              <a:endParaRPr lang="ko-KR" altLang="en-US" sz="2400" b="1" dirty="0">
                <a:solidFill>
                  <a:srgbClr val="7A95A2"/>
                </a:solidFill>
                <a:latin typeface="+mn-ea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D6931DD-6252-4166-953A-CCA618C637F8}"/>
                </a:ext>
              </a:extLst>
            </p:cNvPr>
            <p:cNvSpPr txBox="1"/>
            <p:nvPr/>
          </p:nvSpPr>
          <p:spPr>
            <a:xfrm>
              <a:off x="703737" y="4790454"/>
              <a:ext cx="15776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spc="-300" dirty="0">
                  <a:solidFill>
                    <a:srgbClr val="7A95A2"/>
                  </a:solidFill>
                </a:rPr>
                <a:t>차별화 전략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153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1,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7232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주제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DC6338-F0F7-47CB-A121-5783CDAEDECE}"/>
              </a:ext>
            </a:extLst>
          </p:cNvPr>
          <p:cNvSpPr txBox="1"/>
          <p:nvPr/>
        </p:nvSpPr>
        <p:spPr>
          <a:xfrm>
            <a:off x="251670" y="1182071"/>
            <a:ext cx="3621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주제 선정 이유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412635A-6A9E-434B-A1C5-DB482285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816" y="1661112"/>
            <a:ext cx="2973512" cy="146166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60017D7-B3E1-4E6C-BA5C-3CEE9D9F1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573" y="3335006"/>
            <a:ext cx="2977736" cy="142993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B598F27-57A6-4DCB-83CC-76AF39F085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573" y="5141555"/>
            <a:ext cx="2932839" cy="142993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8CA2325-269C-4B1B-A07F-DE6192C4F2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1548" y="1783016"/>
            <a:ext cx="2973512" cy="145599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132E986-1E58-4C47-99DA-5BE2357693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06555" y="3371484"/>
            <a:ext cx="2978121" cy="142993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3AFBF61-BD0E-4284-B85E-5C354FAD44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06939" y="5137474"/>
            <a:ext cx="2977737" cy="143401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D7515CA-BB9E-4E48-A3DD-799221AEBA74}"/>
              </a:ext>
            </a:extLst>
          </p:cNvPr>
          <p:cNvSpPr txBox="1"/>
          <p:nvPr/>
        </p:nvSpPr>
        <p:spPr>
          <a:xfrm>
            <a:off x="8070024" y="3335006"/>
            <a:ext cx="4479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다양한 종류의 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IT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회사 웹페이지를 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확인 할 수 있다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C7D746-9702-4B56-928E-B20F55F2555A}"/>
              </a:ext>
            </a:extLst>
          </p:cNvPr>
          <p:cNvSpPr txBox="1"/>
          <p:nvPr/>
        </p:nvSpPr>
        <p:spPr>
          <a:xfrm>
            <a:off x="8070023" y="4393417"/>
            <a:ext cx="4479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IT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회사 웹페이지의 중점적인 기능을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확인해본다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7474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2,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308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벤치 마킹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DC6338-F0F7-47CB-A121-5783CDAEDECE}"/>
              </a:ext>
            </a:extLst>
          </p:cNvPr>
          <p:cNvSpPr txBox="1"/>
          <p:nvPr/>
        </p:nvSpPr>
        <p:spPr>
          <a:xfrm>
            <a:off x="251670" y="1182071"/>
            <a:ext cx="3621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벤치마킹</a:t>
            </a:r>
            <a:r>
              <a:rPr lang="en-US" altLang="ko-KR" sz="2000" b="1" dirty="0">
                <a:solidFill>
                  <a:srgbClr val="989194"/>
                </a:solidFill>
                <a:latin typeface="+mn-ea"/>
              </a:rPr>
              <a:t>(</a:t>
            </a:r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메인</a:t>
            </a:r>
            <a:r>
              <a:rPr lang="en-US" altLang="ko-KR" sz="2000" b="1" dirty="0">
                <a:solidFill>
                  <a:srgbClr val="989194"/>
                </a:solidFill>
                <a:latin typeface="+mn-ea"/>
              </a:rPr>
              <a:t>)</a:t>
            </a:r>
            <a:endParaRPr lang="ko-KR" altLang="en-US" sz="2000" b="1" dirty="0">
              <a:solidFill>
                <a:srgbClr val="989194"/>
              </a:solidFill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E19CC1-EAB7-49C2-8915-79735EA62518}"/>
              </a:ext>
            </a:extLst>
          </p:cNvPr>
          <p:cNvSpPr txBox="1"/>
          <p:nvPr/>
        </p:nvSpPr>
        <p:spPr>
          <a:xfrm>
            <a:off x="7118958" y="3429000"/>
            <a:ext cx="50075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장점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개발문의를 사이트 내에서 해결가능 하다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포트폴리오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b="1" dirty="0" err="1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협력사등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회사의 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실력적인 부분을 강조한다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단점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인원 채용에 관한 카테고리가 없음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0E7EFE4-A60F-4172-BDE6-61789F603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2662" y="1990488"/>
            <a:ext cx="4751151" cy="233548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DBFA641-18D5-4F09-B74B-95D77A47B683}"/>
              </a:ext>
            </a:extLst>
          </p:cNvPr>
          <p:cNvSpPr txBox="1"/>
          <p:nvPr/>
        </p:nvSpPr>
        <p:spPr>
          <a:xfrm>
            <a:off x="251670" y="1990488"/>
            <a:ext cx="1611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마인솔루션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UXI</a:t>
            </a:r>
            <a:endParaRPr lang="ko-KR" altLang="en-US" sz="1600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8606EFF-AFDA-407B-B37B-5773C26BC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2662" y="4325969"/>
            <a:ext cx="4751151" cy="228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474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2,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308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벤치 마킹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DC6338-F0F7-47CB-A121-5783CDAEDECE}"/>
              </a:ext>
            </a:extLst>
          </p:cNvPr>
          <p:cNvSpPr txBox="1"/>
          <p:nvPr/>
        </p:nvSpPr>
        <p:spPr>
          <a:xfrm>
            <a:off x="251670" y="1182071"/>
            <a:ext cx="3621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벤치마킹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E19CC1-EAB7-49C2-8915-79735EA62518}"/>
              </a:ext>
            </a:extLst>
          </p:cNvPr>
          <p:cNvSpPr txBox="1"/>
          <p:nvPr/>
        </p:nvSpPr>
        <p:spPr>
          <a:xfrm>
            <a:off x="7118958" y="4943763"/>
            <a:ext cx="50075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장점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채용에서 사내문화나 사내복지를 알려 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지원자에게 좋은 어필이 가능함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단점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</a:t>
            </a:r>
            <a:r>
              <a:rPr lang="ko-KR" altLang="en-US" sz="1600" b="1" dirty="0" err="1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문의에관한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카테고리가 없음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BFA641-18D5-4F09-B74B-95D77A47B683}"/>
              </a:ext>
            </a:extLst>
          </p:cNvPr>
          <p:cNvSpPr txBox="1"/>
          <p:nvPr/>
        </p:nvSpPr>
        <p:spPr>
          <a:xfrm>
            <a:off x="251670" y="1990488"/>
            <a:ext cx="1611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쿠빌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이노디스</a:t>
            </a:r>
            <a:endParaRPr lang="ko-KR" altLang="en-US" sz="16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C22FCFB-F203-4B23-B943-09D02D226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899" y="4213830"/>
            <a:ext cx="4752000" cy="231688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D317A5-1232-4A81-9F2A-2F6A2BD58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899" y="1674823"/>
            <a:ext cx="4752000" cy="23268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0CA02C3-1763-4472-A3ED-D8DBB68A1D5C}"/>
              </a:ext>
            </a:extLst>
          </p:cNvPr>
          <p:cNvSpPr txBox="1"/>
          <p:nvPr/>
        </p:nvSpPr>
        <p:spPr>
          <a:xfrm>
            <a:off x="7118958" y="4353007"/>
            <a:ext cx="16113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이노디스</a:t>
            </a:r>
            <a:endParaRPr lang="ko-KR" alt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307107-6CDE-4D4C-90BE-46518A150AE9}"/>
              </a:ext>
            </a:extLst>
          </p:cNvPr>
          <p:cNvSpPr txBox="1"/>
          <p:nvPr/>
        </p:nvSpPr>
        <p:spPr>
          <a:xfrm>
            <a:off x="7118958" y="2282875"/>
            <a:ext cx="50075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장점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포트폴리오 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간략하게 이미지 보기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자세한 내용 보기 기능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문의 메시지 보내기 전 ‘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captcha’ 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 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단점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인원 채용에 관한 카테고리가 없음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C322D1-39B6-4982-AAAF-B34172074672}"/>
              </a:ext>
            </a:extLst>
          </p:cNvPr>
          <p:cNvSpPr txBox="1"/>
          <p:nvPr/>
        </p:nvSpPr>
        <p:spPr>
          <a:xfrm>
            <a:off x="7118958" y="1984507"/>
            <a:ext cx="16113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쿠빌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904960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2,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308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벤치 마킹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DC6338-F0F7-47CB-A121-5783CDAEDECE}"/>
              </a:ext>
            </a:extLst>
          </p:cNvPr>
          <p:cNvSpPr txBox="1"/>
          <p:nvPr/>
        </p:nvSpPr>
        <p:spPr>
          <a:xfrm>
            <a:off x="251670" y="1182071"/>
            <a:ext cx="3621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벤치마킹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E19CC1-EAB7-49C2-8915-79735EA62518}"/>
              </a:ext>
            </a:extLst>
          </p:cNvPr>
          <p:cNvSpPr txBox="1"/>
          <p:nvPr/>
        </p:nvSpPr>
        <p:spPr>
          <a:xfrm>
            <a:off x="7118958" y="4689513"/>
            <a:ext cx="547944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장점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일을 분야별로 구분하여 직관적인 확인 가능</a:t>
            </a: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채용절차를 상세히 알려주는 채용페이지가 있음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단점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프로그램이나 관련 포트폴리오가 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없어 해당 회사의 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세부업무를 파악하기 어려움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BFA641-18D5-4F09-B74B-95D77A47B683}"/>
              </a:ext>
            </a:extLst>
          </p:cNvPr>
          <p:cNvSpPr txBox="1"/>
          <p:nvPr/>
        </p:nvSpPr>
        <p:spPr>
          <a:xfrm>
            <a:off x="251670" y="1990488"/>
            <a:ext cx="1611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SMU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카카오 영입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CA02C3-1763-4472-A3ED-D8DBB68A1D5C}"/>
              </a:ext>
            </a:extLst>
          </p:cNvPr>
          <p:cNvSpPr txBox="1"/>
          <p:nvPr/>
        </p:nvSpPr>
        <p:spPr>
          <a:xfrm>
            <a:off x="7118958" y="4098757"/>
            <a:ext cx="16113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카카오 영입</a:t>
            </a:r>
            <a:endParaRPr lang="ko-KR" alt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307107-6CDE-4D4C-90BE-46518A150AE9}"/>
              </a:ext>
            </a:extLst>
          </p:cNvPr>
          <p:cNvSpPr txBox="1"/>
          <p:nvPr/>
        </p:nvSpPr>
        <p:spPr>
          <a:xfrm>
            <a:off x="7118958" y="1914237"/>
            <a:ext cx="50075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장점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카테고리의 구체화와 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자유게시판이 있음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단점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간략한 회사 소개와 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활성화 되지 않은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자유게시판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C322D1-39B6-4982-AAAF-B34172074672}"/>
              </a:ext>
            </a:extLst>
          </p:cNvPr>
          <p:cNvSpPr txBox="1"/>
          <p:nvPr/>
        </p:nvSpPr>
        <p:spPr>
          <a:xfrm>
            <a:off x="7118958" y="1527297"/>
            <a:ext cx="16113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SMU</a:t>
            </a:r>
            <a:endParaRPr lang="ko-KR" altLang="en-US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0B60B12-54FB-424F-9CD1-81F3CEABF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2662" y="1582181"/>
            <a:ext cx="4752000" cy="228165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A1E382C-84D7-4401-BCE7-6EACE10E4B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2662" y="4098757"/>
            <a:ext cx="4752000" cy="228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715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2,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308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벤치 마킹</a:t>
            </a:r>
          </a:p>
        </p:txBody>
      </p:sp>
      <p:graphicFrame>
        <p:nvGraphicFramePr>
          <p:cNvPr id="2" name="표 5">
            <a:extLst>
              <a:ext uri="{FF2B5EF4-FFF2-40B4-BE49-F238E27FC236}">
                <a16:creationId xmlns:a16="http://schemas.microsoft.com/office/drawing/2014/main" id="{506E9BAC-1FEE-4972-8F54-5F8CAFB576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5529381"/>
              </p:ext>
            </p:extLst>
          </p:nvPr>
        </p:nvGraphicFramePr>
        <p:xfrm>
          <a:off x="1065100" y="2410123"/>
          <a:ext cx="10061800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7400">
                  <a:extLst>
                    <a:ext uri="{9D8B030D-6E8A-4147-A177-3AD203B41FA5}">
                      <a16:colId xmlns:a16="http://schemas.microsoft.com/office/drawing/2014/main" val="4214775253"/>
                    </a:ext>
                  </a:extLst>
                </a:gridCol>
                <a:gridCol w="1437400">
                  <a:extLst>
                    <a:ext uri="{9D8B030D-6E8A-4147-A177-3AD203B41FA5}">
                      <a16:colId xmlns:a16="http://schemas.microsoft.com/office/drawing/2014/main" val="3849360176"/>
                    </a:ext>
                  </a:extLst>
                </a:gridCol>
                <a:gridCol w="1437400">
                  <a:extLst>
                    <a:ext uri="{9D8B030D-6E8A-4147-A177-3AD203B41FA5}">
                      <a16:colId xmlns:a16="http://schemas.microsoft.com/office/drawing/2014/main" val="3557768940"/>
                    </a:ext>
                  </a:extLst>
                </a:gridCol>
                <a:gridCol w="1437400">
                  <a:extLst>
                    <a:ext uri="{9D8B030D-6E8A-4147-A177-3AD203B41FA5}">
                      <a16:colId xmlns:a16="http://schemas.microsoft.com/office/drawing/2014/main" val="1069869885"/>
                    </a:ext>
                  </a:extLst>
                </a:gridCol>
                <a:gridCol w="1437400">
                  <a:extLst>
                    <a:ext uri="{9D8B030D-6E8A-4147-A177-3AD203B41FA5}">
                      <a16:colId xmlns:a16="http://schemas.microsoft.com/office/drawing/2014/main" val="2143606190"/>
                    </a:ext>
                  </a:extLst>
                </a:gridCol>
                <a:gridCol w="1437400">
                  <a:extLst>
                    <a:ext uri="{9D8B030D-6E8A-4147-A177-3AD203B41FA5}">
                      <a16:colId xmlns:a16="http://schemas.microsoft.com/office/drawing/2014/main" val="2347094219"/>
                    </a:ext>
                  </a:extLst>
                </a:gridCol>
                <a:gridCol w="1437400">
                  <a:extLst>
                    <a:ext uri="{9D8B030D-6E8A-4147-A177-3AD203B41FA5}">
                      <a16:colId xmlns:a16="http://schemas.microsoft.com/office/drawing/2014/main" val="899866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마인솔루션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UXI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쿠빌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이노디스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SMU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카카오 영입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974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7A95A2"/>
                          </a:solidFill>
                        </a:rPr>
                        <a:t>신규채용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7173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7A95A2"/>
                          </a:solidFill>
                        </a:rPr>
                        <a:t>개발 문의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3022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7A95A2"/>
                          </a:solidFill>
                        </a:rPr>
                        <a:t>포트폴리오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425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7A95A2"/>
                          </a:solidFill>
                        </a:rPr>
                        <a:t>자유게시판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9834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7A95A2"/>
                          </a:solidFill>
                        </a:rPr>
                        <a:t>회사 위치</a:t>
                      </a:r>
                      <a:r>
                        <a:rPr lang="en-US" altLang="ko-KR" b="1" dirty="0">
                          <a:solidFill>
                            <a:srgbClr val="7A95A2"/>
                          </a:solidFill>
                        </a:rPr>
                        <a:t>(</a:t>
                      </a:r>
                      <a:r>
                        <a:rPr lang="ko-KR" altLang="en-US" b="1" dirty="0">
                          <a:solidFill>
                            <a:srgbClr val="7A95A2"/>
                          </a:solidFill>
                        </a:rPr>
                        <a:t>지도</a:t>
                      </a:r>
                      <a:r>
                        <a:rPr lang="en-US" altLang="ko-KR" b="1" dirty="0">
                          <a:solidFill>
                            <a:srgbClr val="7A95A2"/>
                          </a:solidFill>
                        </a:rPr>
                        <a:t>)</a:t>
                      </a:r>
                      <a:endParaRPr lang="ko-KR" altLang="en-US" b="1" dirty="0">
                        <a:solidFill>
                          <a:srgbClr val="7A95A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>
                          <a:solidFill>
                            <a:srgbClr val="7A95A2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lang="ko-KR" altLang="en-US" sz="1800" b="1" kern="1200" dirty="0">
                        <a:solidFill>
                          <a:srgbClr val="7A95A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56931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C64F34F3-BCCF-4DB8-A334-A987137B4A3B}"/>
              </a:ext>
            </a:extLst>
          </p:cNvPr>
          <p:cNvSpPr txBox="1"/>
          <p:nvPr/>
        </p:nvSpPr>
        <p:spPr>
          <a:xfrm>
            <a:off x="449179" y="1254559"/>
            <a:ext cx="3621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989194"/>
                </a:solidFill>
              </a:rPr>
              <a:t>총 장단점 정리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F568381-BDA2-451D-ABE9-BE7FE813D511}"/>
              </a:ext>
            </a:extLst>
          </p:cNvPr>
          <p:cNvSpPr txBox="1"/>
          <p:nvPr/>
        </p:nvSpPr>
        <p:spPr>
          <a:xfrm>
            <a:off x="2269304" y="5319575"/>
            <a:ext cx="81025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가장 많이 사용되고 있는 기능은 회사의 포트폴리오 이력 소개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(5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곳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다음으로 많이 사용되고 있는 기능은</a:t>
            </a:r>
            <a:endParaRPr lang="en-US" altLang="ko-KR" sz="1600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회사위치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(4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곳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), 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개발문의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(4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곳</a:t>
            </a:r>
            <a:r>
              <a:rPr lang="en-US" altLang="ko-KR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이다</a:t>
            </a:r>
          </a:p>
        </p:txBody>
      </p:sp>
    </p:spTree>
    <p:extLst>
      <p:ext uri="{BB962C8B-B14F-4D97-AF65-F5344CB8AC3E}">
        <p14:creationId xmlns:p14="http://schemas.microsoft.com/office/powerpoint/2010/main" val="3692780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차별화 전략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4F34F3-BCCF-4DB8-A334-A987137B4A3B}"/>
              </a:ext>
            </a:extLst>
          </p:cNvPr>
          <p:cNvSpPr txBox="1"/>
          <p:nvPr/>
        </p:nvSpPr>
        <p:spPr>
          <a:xfrm>
            <a:off x="449179" y="1254559"/>
            <a:ext cx="3621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989194"/>
                </a:solidFill>
              </a:rPr>
              <a:t>차별화 전략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F568381-BDA2-451D-ABE9-BE7FE813D511}"/>
              </a:ext>
            </a:extLst>
          </p:cNvPr>
          <p:cNvSpPr txBox="1"/>
          <p:nvPr/>
        </p:nvSpPr>
        <p:spPr>
          <a:xfrm>
            <a:off x="5172926" y="1968658"/>
            <a:ext cx="7019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채용 카테고리 부분 추가</a:t>
            </a:r>
            <a:endParaRPr lang="en-US" altLang="ko-KR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28" name="Picture 4" descr="이력서 - 무료 사업개 아이콘">
            <a:extLst>
              <a:ext uri="{FF2B5EF4-FFF2-40B4-BE49-F238E27FC236}">
                <a16:creationId xmlns:a16="http://schemas.microsoft.com/office/drawing/2014/main" id="{83997B08-0FE6-43FC-B169-06BE5B8C5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5681" y="1177753"/>
            <a:ext cx="1830182" cy="1830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7CE168C-017F-4DCA-9228-4DEA384D25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68" t="7839" r="8578" b="10711"/>
          <a:stretch/>
        </p:blipFill>
        <p:spPr>
          <a:xfrm>
            <a:off x="784206" y="3007935"/>
            <a:ext cx="1867790" cy="154701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FE7D4BC-9DBA-450C-BE5D-531A335BECAF}"/>
              </a:ext>
            </a:extLst>
          </p:cNvPr>
          <p:cNvSpPr txBox="1"/>
          <p:nvPr/>
        </p:nvSpPr>
        <p:spPr>
          <a:xfrm>
            <a:off x="3579018" y="3760081"/>
            <a:ext cx="7019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개발문의와 입사문의는 담당 부서의 </a:t>
            </a:r>
            <a:r>
              <a:rPr lang="en-US" altLang="ko-KR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E-</a:t>
            </a:r>
            <a:r>
              <a:rPr lang="ko-KR" altLang="en-US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메일로 </a:t>
            </a:r>
            <a:endParaRPr lang="en-US" altLang="ko-KR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lang="ko-KR" altLang="en-US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전달받는 기능추가</a:t>
            </a:r>
            <a:endParaRPr lang="en-US" altLang="ko-KR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8532FC-1F01-4C54-BB6F-D87E356FFC5F}"/>
              </a:ext>
            </a:extLst>
          </p:cNvPr>
          <p:cNvSpPr txBox="1"/>
          <p:nvPr/>
        </p:nvSpPr>
        <p:spPr>
          <a:xfrm>
            <a:off x="5172926" y="5264886"/>
            <a:ext cx="7019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꾸준한 관리가 될 수 있도록 관리자 페이지를 </a:t>
            </a:r>
            <a:endParaRPr lang="en-US" altLang="ko-KR" b="1" dirty="0">
              <a:solidFill>
                <a:srgbClr val="98919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lang="ko-KR" altLang="en-US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도입하여 신규정보 등록</a:t>
            </a:r>
          </a:p>
        </p:txBody>
      </p:sp>
      <p:pic>
        <p:nvPicPr>
          <p:cNvPr id="1030" name="Picture 6" descr="관리자 무료 아이콘">
            <a:extLst>
              <a:ext uri="{FF2B5EF4-FFF2-40B4-BE49-F238E27FC236}">
                <a16:creationId xmlns:a16="http://schemas.microsoft.com/office/drawing/2014/main" id="{B8D409BC-EFAD-4CDD-A54E-6B94D13F8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877" y="4625764"/>
            <a:ext cx="1924574" cy="1924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0083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F2D31AA-AC8C-4918-B896-C4ED33FED34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6839CE-3321-4CB9-9670-4C5B112F3982}"/>
              </a:ext>
            </a:extLst>
          </p:cNvPr>
          <p:cNvSpPr txBox="1"/>
          <p:nvPr/>
        </p:nvSpPr>
        <p:spPr>
          <a:xfrm>
            <a:off x="2184416" y="2151014"/>
            <a:ext cx="78231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</a:rPr>
              <a:t>T</a:t>
            </a:r>
            <a:r>
              <a:rPr lang="en-US" altLang="ko-KR" sz="9600" b="1" dirty="0">
                <a:solidFill>
                  <a:schemeClr val="bg1"/>
                </a:solidFill>
              </a:rPr>
              <a:t>HANK </a:t>
            </a:r>
            <a:r>
              <a:rPr lang="en-US" altLang="ko-KR" sz="9600" b="1" dirty="0">
                <a:solidFill>
                  <a:schemeClr val="accent5">
                    <a:lumMod val="75000"/>
                  </a:schemeClr>
                </a:solidFill>
              </a:rPr>
              <a:t>YOU.</a:t>
            </a:r>
            <a:endParaRPr lang="ko-KR" altLang="en-US" sz="9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59ABDA-AAE9-415D-AFEE-B3AE094E887E}"/>
              </a:ext>
            </a:extLst>
          </p:cNvPr>
          <p:cNvSpPr txBox="1"/>
          <p:nvPr/>
        </p:nvSpPr>
        <p:spPr>
          <a:xfrm>
            <a:off x="5234224" y="396052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817613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2010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0B7D0"/>
      </a:accent1>
      <a:accent2>
        <a:srgbClr val="5B9BD5"/>
      </a:accent2>
      <a:accent3>
        <a:srgbClr val="B5A591"/>
      </a:accent3>
      <a:accent4>
        <a:srgbClr val="CF8595"/>
      </a:accent4>
      <a:accent5>
        <a:srgbClr val="CA92C4"/>
      </a:accent5>
      <a:accent6>
        <a:srgbClr val="989194"/>
      </a:accent6>
      <a:hlink>
        <a:srgbClr val="3F3F3F"/>
      </a:hlink>
      <a:folHlink>
        <a:srgbClr val="3F3F3F"/>
      </a:folHlink>
    </a:clrScheme>
    <a:fontScheme name="마루 부리 Beta_Arial">
      <a:majorFont>
        <a:latin typeface="Arial"/>
        <a:ea typeface="마루 부리 Beta"/>
        <a:cs typeface=""/>
      </a:majorFont>
      <a:minorFont>
        <a:latin typeface="Arial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>
            <a:solidFill>
              <a:schemeClr val="bg1"/>
            </a:solidFill>
          </a:defRPr>
        </a:defPPr>
      </a:lstStyle>
      <a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a:style>
    </a:spDef>
    <a:txDef>
      <a:spPr>
        <a:noFill/>
      </a:spPr>
      <a:bodyPr wrap="square" rtlCol="0">
        <a:spAutoFit/>
      </a:bodyPr>
      <a:lstStyle>
        <a:defPPr marL="285750" indent="-285750" algn="l">
          <a:buFont typeface="Arial" panose="020B0604020202020204" pitchFamily="34" charset="0"/>
          <a:buChar char="•"/>
          <a:defRPr sz="1600" b="1" dirty="0" smtClean="0">
            <a:solidFill>
              <a:srgbClr val="989194"/>
            </a:solidFill>
            <a:latin typeface="맑은 고딕" panose="020B0503020000020004" pitchFamily="50" charset="-127"/>
            <a:ea typeface="맑은 고딕" panose="020B0503020000020004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</TotalTime>
  <Words>231</Words>
  <Application>Microsoft Office PowerPoint</Application>
  <PresentationFormat>와이드스크린</PresentationFormat>
  <Paragraphs>131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마루 부리 Beta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user</cp:lastModifiedBy>
  <cp:revision>108</cp:revision>
  <dcterms:created xsi:type="dcterms:W3CDTF">2020-10-10T02:21:24Z</dcterms:created>
  <dcterms:modified xsi:type="dcterms:W3CDTF">2022-10-04T15:06:39Z</dcterms:modified>
</cp:coreProperties>
</file>

<file path=docProps/thumbnail.jpeg>
</file>